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Telegraf" panose="020B0604020202020204" charset="0"/>
      <p:regular r:id="rId10"/>
    </p:embeddedFont>
    <p:embeddedFont>
      <p:font typeface="Trebuchet MS" panose="020B0603020202020204" pitchFamily="34" charset="0"/>
      <p:regular r:id="rId11"/>
      <p:bold r:id="rId12"/>
      <p:italic r:id="rId13"/>
      <p:boldItalic r:id="rId14"/>
    </p:embeddedFont>
    <p:embeddedFont>
      <p:font typeface="Wingdings 3" panose="05040102010807070707" pitchFamily="18" charset="2"/>
      <p:regular r:id="rId1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18660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0887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114541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5023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94890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416321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8018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6291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8462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77836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3448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3851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1877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924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0450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15408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2/17/2024</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301642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745079" y="3303720"/>
            <a:ext cx="14953097" cy="3393809"/>
          </a:xfrm>
          <a:prstGeom prst="rect">
            <a:avLst/>
          </a:prstGeom>
        </p:spPr>
        <p:txBody>
          <a:bodyPr lIns="0" tIns="0" rIns="0" bIns="0" rtlCol="0" anchor="t">
            <a:spAutoFit/>
          </a:bodyPr>
          <a:lstStyle/>
          <a:p>
            <a:pPr algn="r">
              <a:lnSpc>
                <a:spcPts val="13436"/>
              </a:lnSpc>
            </a:pPr>
            <a:r>
              <a:rPr lang="en-US" sz="9597">
                <a:solidFill>
                  <a:srgbClr val="F4E7E7"/>
                </a:solidFill>
                <a:latin typeface="Telegraf"/>
              </a:rPr>
              <a:t>DATA SCIENCE PROJECT</a:t>
            </a:r>
          </a:p>
          <a:p>
            <a:pPr algn="r">
              <a:lnSpc>
                <a:spcPts val="13436"/>
              </a:lnSpc>
            </a:pPr>
            <a:endParaRPr lang="en-US" sz="9597">
              <a:solidFill>
                <a:srgbClr val="F4E7E7"/>
              </a:solidFill>
              <a:latin typeface="Telegraf"/>
            </a:endParaRPr>
          </a:p>
        </p:txBody>
      </p:sp>
      <p:sp>
        <p:nvSpPr>
          <p:cNvPr id="6" name="Freeform 6"/>
          <p:cNvSpPr/>
          <p:nvPr/>
        </p:nvSpPr>
        <p:spPr>
          <a:xfrm>
            <a:off x="1028700" y="6239769"/>
            <a:ext cx="6013172" cy="142130"/>
          </a:xfrm>
          <a:custGeom>
            <a:avLst/>
            <a:gdLst/>
            <a:ahLst/>
            <a:cxnLst/>
            <a:rect l="l" t="t" r="r" b="b"/>
            <a:pathLst>
              <a:path w="6013172" h="142130">
                <a:moveTo>
                  <a:pt x="0" y="0"/>
                </a:moveTo>
                <a:lnTo>
                  <a:pt x="6013172" y="0"/>
                </a:lnTo>
                <a:lnTo>
                  <a:pt x="6013172" y="142129"/>
                </a:lnTo>
                <a:lnTo>
                  <a:pt x="0" y="1421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1112101" y="7168479"/>
            <a:ext cx="6147199" cy="2062231"/>
          </a:xfrm>
          <a:prstGeom prst="rect">
            <a:avLst/>
          </a:prstGeom>
        </p:spPr>
        <p:txBody>
          <a:bodyPr lIns="0" tIns="0" rIns="0" bIns="0" rtlCol="0" anchor="t">
            <a:spAutoFit/>
          </a:bodyPr>
          <a:lstStyle/>
          <a:p>
            <a:pPr algn="r">
              <a:lnSpc>
                <a:spcPts val="8251"/>
              </a:lnSpc>
            </a:pPr>
            <a:r>
              <a:rPr lang="en-US" sz="5894" dirty="0">
                <a:solidFill>
                  <a:srgbClr val="F4E7E7"/>
                </a:solidFill>
                <a:latin typeface="Telegraf"/>
              </a:rPr>
              <a:t>CS21B1069</a:t>
            </a:r>
          </a:p>
          <a:p>
            <a:pPr algn="r">
              <a:lnSpc>
                <a:spcPts val="8251"/>
              </a:lnSpc>
            </a:pPr>
            <a:r>
              <a:rPr lang="en-US" sz="5894" dirty="0">
                <a:solidFill>
                  <a:srgbClr val="F4E7E7"/>
                </a:solidFill>
                <a:latin typeface="Telegraf"/>
              </a:rPr>
              <a:t>Rahul 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2B1A4-64CB-BC37-7205-3038BFA60DDD}"/>
              </a:ext>
            </a:extLst>
          </p:cNvPr>
          <p:cNvSpPr txBox="1"/>
          <p:nvPr/>
        </p:nvSpPr>
        <p:spPr>
          <a:xfrm>
            <a:off x="1818968" y="754969"/>
            <a:ext cx="7239000" cy="2369880"/>
          </a:xfrm>
          <a:prstGeom prst="rect">
            <a:avLst/>
          </a:prstGeom>
          <a:noFill/>
        </p:spPr>
        <p:txBody>
          <a:bodyPr wrap="square" rtlCol="0">
            <a:spAutoFit/>
          </a:bodyPr>
          <a:lstStyle/>
          <a:p>
            <a:r>
              <a:rPr lang="en-IN" sz="2800" b="1" u="sng" dirty="0">
                <a:solidFill>
                  <a:srgbClr val="92D050"/>
                </a:solidFill>
              </a:rPr>
              <a:t>Problem statement or topic of project:</a:t>
            </a:r>
          </a:p>
          <a:p>
            <a:r>
              <a:rPr lang="en-IN" sz="2400" dirty="0"/>
              <a:t>         Predicting students final exam marks based on his mid exam marks attendance and time he spends on social media like Instagram etc and time he spends on studies.</a:t>
            </a:r>
          </a:p>
          <a:p>
            <a:endParaRPr lang="en-IN" sz="2400" dirty="0"/>
          </a:p>
        </p:txBody>
      </p:sp>
      <p:sp>
        <p:nvSpPr>
          <p:cNvPr id="3" name="TextBox 2">
            <a:extLst>
              <a:ext uri="{FF2B5EF4-FFF2-40B4-BE49-F238E27FC236}">
                <a16:creationId xmlns:a16="http://schemas.microsoft.com/office/drawing/2014/main" id="{8B286591-55BA-A259-72BE-9B8DEE83EB5D}"/>
              </a:ext>
            </a:extLst>
          </p:cNvPr>
          <p:cNvSpPr txBox="1"/>
          <p:nvPr/>
        </p:nvSpPr>
        <p:spPr>
          <a:xfrm>
            <a:off x="1818968" y="2992155"/>
            <a:ext cx="6629400" cy="1446550"/>
          </a:xfrm>
          <a:prstGeom prst="rect">
            <a:avLst/>
          </a:prstGeom>
          <a:noFill/>
        </p:spPr>
        <p:txBody>
          <a:bodyPr wrap="square" rtlCol="0">
            <a:spAutoFit/>
          </a:bodyPr>
          <a:lstStyle/>
          <a:p>
            <a:r>
              <a:rPr lang="en-IN" sz="3200" b="1" u="sng" dirty="0">
                <a:solidFill>
                  <a:srgbClr val="7030A0"/>
                </a:solidFill>
              </a:rPr>
              <a:t>Source of dataset:</a:t>
            </a:r>
          </a:p>
          <a:p>
            <a:r>
              <a:rPr lang="en-IN" sz="2800" dirty="0"/>
              <a:t>Oops course attendance and marks sheet</a:t>
            </a:r>
          </a:p>
        </p:txBody>
      </p:sp>
      <p:pic>
        <p:nvPicPr>
          <p:cNvPr id="5" name="Picture 4">
            <a:extLst>
              <a:ext uri="{FF2B5EF4-FFF2-40B4-BE49-F238E27FC236}">
                <a16:creationId xmlns:a16="http://schemas.microsoft.com/office/drawing/2014/main" id="{F0D71C69-2892-8A4B-9AD6-9FBAC7958073}"/>
              </a:ext>
            </a:extLst>
          </p:cNvPr>
          <p:cNvPicPr>
            <a:picLocks noChangeAspect="1"/>
          </p:cNvPicPr>
          <p:nvPr/>
        </p:nvPicPr>
        <p:blipFill>
          <a:blip r:embed="rId2"/>
          <a:stretch>
            <a:fillRect/>
          </a:stretch>
        </p:blipFill>
        <p:spPr>
          <a:xfrm>
            <a:off x="1818968" y="5848296"/>
            <a:ext cx="11196477" cy="3921842"/>
          </a:xfrm>
          <a:prstGeom prst="rect">
            <a:avLst/>
          </a:prstGeom>
        </p:spPr>
      </p:pic>
      <p:sp>
        <p:nvSpPr>
          <p:cNvPr id="6" name="TextBox 5">
            <a:extLst>
              <a:ext uri="{FF2B5EF4-FFF2-40B4-BE49-F238E27FC236}">
                <a16:creationId xmlns:a16="http://schemas.microsoft.com/office/drawing/2014/main" id="{28CEEDAA-8C2D-B187-F230-7482B8D9186B}"/>
              </a:ext>
            </a:extLst>
          </p:cNvPr>
          <p:cNvSpPr txBox="1"/>
          <p:nvPr/>
        </p:nvSpPr>
        <p:spPr>
          <a:xfrm>
            <a:off x="6096000" y="4217080"/>
            <a:ext cx="7848600" cy="1631216"/>
          </a:xfrm>
          <a:prstGeom prst="rect">
            <a:avLst/>
          </a:prstGeom>
          <a:noFill/>
        </p:spPr>
        <p:txBody>
          <a:bodyPr wrap="square" rtlCol="0">
            <a:spAutoFit/>
          </a:bodyPr>
          <a:lstStyle/>
          <a:p>
            <a:r>
              <a:rPr lang="en-IN" sz="2800" b="1" u="sng" dirty="0">
                <a:solidFill>
                  <a:schemeClr val="accent1"/>
                </a:solidFill>
              </a:rPr>
              <a:t>Features in our data set </a:t>
            </a:r>
            <a:r>
              <a:rPr lang="en-IN" sz="2400" dirty="0"/>
              <a:t>: ROLL_NO,GENDER,SOCIALMEDIA SPENT TIME,STUDY TIME,MARKS IN PREVIOUS EXAM and Dependent Feature FINAL EXAM MARKS.</a:t>
            </a:r>
          </a:p>
        </p:txBody>
      </p:sp>
    </p:spTree>
    <p:extLst>
      <p:ext uri="{BB962C8B-B14F-4D97-AF65-F5344CB8AC3E}">
        <p14:creationId xmlns:p14="http://schemas.microsoft.com/office/powerpoint/2010/main" val="2738913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4ED15-2AF3-7509-B2AE-E3D8226F076A}"/>
              </a:ext>
            </a:extLst>
          </p:cNvPr>
          <p:cNvSpPr txBox="1"/>
          <p:nvPr/>
        </p:nvSpPr>
        <p:spPr>
          <a:xfrm>
            <a:off x="5791200" y="571500"/>
            <a:ext cx="5181600" cy="646331"/>
          </a:xfrm>
          <a:prstGeom prst="rect">
            <a:avLst/>
          </a:prstGeom>
          <a:noFill/>
        </p:spPr>
        <p:txBody>
          <a:bodyPr wrap="square" rtlCol="0">
            <a:spAutoFit/>
          </a:bodyPr>
          <a:lstStyle/>
          <a:p>
            <a:r>
              <a:rPr lang="en-IN" sz="3600" b="1" u="sng" dirty="0">
                <a:solidFill>
                  <a:srgbClr val="FFC000"/>
                </a:solidFill>
              </a:rPr>
              <a:t>DATA PREPARATION</a:t>
            </a:r>
          </a:p>
        </p:txBody>
      </p:sp>
      <p:sp>
        <p:nvSpPr>
          <p:cNvPr id="3" name="Arrow: Right 2">
            <a:extLst>
              <a:ext uri="{FF2B5EF4-FFF2-40B4-BE49-F238E27FC236}">
                <a16:creationId xmlns:a16="http://schemas.microsoft.com/office/drawing/2014/main" id="{C0EA1857-27CF-C460-9107-2DA066A58A97}"/>
              </a:ext>
            </a:extLst>
          </p:cNvPr>
          <p:cNvSpPr/>
          <p:nvPr/>
        </p:nvSpPr>
        <p:spPr>
          <a:xfrm>
            <a:off x="1219200" y="1714500"/>
            <a:ext cx="6858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4E6FD0A5-8620-CB9A-C6B5-967928DB249E}"/>
              </a:ext>
            </a:extLst>
          </p:cNvPr>
          <p:cNvSpPr txBox="1"/>
          <p:nvPr/>
        </p:nvSpPr>
        <p:spPr>
          <a:xfrm>
            <a:off x="2133600" y="1479202"/>
            <a:ext cx="11887200" cy="2308324"/>
          </a:xfrm>
          <a:prstGeom prst="rect">
            <a:avLst/>
          </a:prstGeom>
          <a:noFill/>
        </p:spPr>
        <p:txBody>
          <a:bodyPr wrap="square" rtlCol="0">
            <a:spAutoFit/>
          </a:bodyPr>
          <a:lstStyle/>
          <a:p>
            <a:r>
              <a:rPr lang="en-IN" sz="3600" dirty="0"/>
              <a:t>We have to process our data so that it would be easy for analysis and prediction and will also increase accuracy of our model.</a:t>
            </a:r>
          </a:p>
          <a:p>
            <a:endParaRPr lang="en-IN" sz="3600" dirty="0"/>
          </a:p>
        </p:txBody>
      </p:sp>
      <p:sp>
        <p:nvSpPr>
          <p:cNvPr id="6" name="Arrow: Right 5">
            <a:extLst>
              <a:ext uri="{FF2B5EF4-FFF2-40B4-BE49-F238E27FC236}">
                <a16:creationId xmlns:a16="http://schemas.microsoft.com/office/drawing/2014/main" id="{7A4DA16C-D35F-8506-4EC7-A6D384517401}"/>
              </a:ext>
            </a:extLst>
          </p:cNvPr>
          <p:cNvSpPr/>
          <p:nvPr/>
        </p:nvSpPr>
        <p:spPr>
          <a:xfrm>
            <a:off x="1203223" y="3965058"/>
            <a:ext cx="6858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5D136936-5BE1-28B4-2ECF-4D7EB4D9FF27}"/>
              </a:ext>
            </a:extLst>
          </p:cNvPr>
          <p:cNvSpPr/>
          <p:nvPr/>
        </p:nvSpPr>
        <p:spPr>
          <a:xfrm>
            <a:off x="1219200" y="6772795"/>
            <a:ext cx="6858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0B4D9F4-79BD-A3AD-6777-19AC4B0E46FD}"/>
              </a:ext>
            </a:extLst>
          </p:cNvPr>
          <p:cNvSpPr txBox="1"/>
          <p:nvPr/>
        </p:nvSpPr>
        <p:spPr>
          <a:xfrm>
            <a:off x="2097958" y="3812232"/>
            <a:ext cx="10668000" cy="2308324"/>
          </a:xfrm>
          <a:prstGeom prst="rect">
            <a:avLst/>
          </a:prstGeom>
          <a:noFill/>
        </p:spPr>
        <p:txBody>
          <a:bodyPr wrap="square" rtlCol="0">
            <a:spAutoFit/>
          </a:bodyPr>
          <a:lstStyle/>
          <a:p>
            <a:r>
              <a:rPr lang="en-IN" sz="3600" dirty="0"/>
              <a:t>So we have to clean our data by removing null values and outliers in our data, drop irrelevant columns and can add extra columns to make data more precise.</a:t>
            </a:r>
          </a:p>
        </p:txBody>
      </p:sp>
      <p:sp>
        <p:nvSpPr>
          <p:cNvPr id="10" name="TextBox 9">
            <a:extLst>
              <a:ext uri="{FF2B5EF4-FFF2-40B4-BE49-F238E27FC236}">
                <a16:creationId xmlns:a16="http://schemas.microsoft.com/office/drawing/2014/main" id="{C4BA00EA-1583-B81D-83C6-141EB6BED4A5}"/>
              </a:ext>
            </a:extLst>
          </p:cNvPr>
          <p:cNvSpPr txBox="1"/>
          <p:nvPr/>
        </p:nvSpPr>
        <p:spPr>
          <a:xfrm>
            <a:off x="2174158" y="6772795"/>
            <a:ext cx="10591800" cy="2308324"/>
          </a:xfrm>
          <a:prstGeom prst="rect">
            <a:avLst/>
          </a:prstGeom>
          <a:noFill/>
        </p:spPr>
        <p:txBody>
          <a:bodyPr wrap="square" rtlCol="0">
            <a:spAutoFit/>
          </a:bodyPr>
          <a:lstStyle/>
          <a:p>
            <a:r>
              <a:rPr lang="en-IN" sz="3600" dirty="0"/>
              <a:t>We have to remove duplicates in our data, at last if we have derived columns like if Attribute A can be derived from attribute B, then we can drop Attribute B</a:t>
            </a:r>
          </a:p>
        </p:txBody>
      </p:sp>
    </p:spTree>
    <p:extLst>
      <p:ext uri="{BB962C8B-B14F-4D97-AF65-F5344CB8AC3E}">
        <p14:creationId xmlns:p14="http://schemas.microsoft.com/office/powerpoint/2010/main" val="72908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C49033D-E067-7122-C36B-8729A05C32A6}"/>
              </a:ext>
            </a:extLst>
          </p:cNvPr>
          <p:cNvSpPr/>
          <p:nvPr/>
        </p:nvSpPr>
        <p:spPr>
          <a:xfrm>
            <a:off x="2133600" y="3913037"/>
            <a:ext cx="12420600" cy="14166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a:extLst>
              <a:ext uri="{FF2B5EF4-FFF2-40B4-BE49-F238E27FC236}">
                <a16:creationId xmlns:a16="http://schemas.microsoft.com/office/drawing/2014/main" id="{513B483B-6F53-07D0-5201-1CE7B61F3E25}"/>
              </a:ext>
            </a:extLst>
          </p:cNvPr>
          <p:cNvSpPr txBox="1"/>
          <p:nvPr/>
        </p:nvSpPr>
        <p:spPr>
          <a:xfrm>
            <a:off x="2133600" y="4030357"/>
            <a:ext cx="12420600" cy="1384995"/>
          </a:xfrm>
          <a:prstGeom prst="rect">
            <a:avLst/>
          </a:prstGeom>
          <a:noFill/>
        </p:spPr>
        <p:txBody>
          <a:bodyPr wrap="square" rtlCol="0">
            <a:spAutoFit/>
          </a:bodyPr>
          <a:lstStyle/>
          <a:p>
            <a:r>
              <a:rPr lang="en-IN" sz="2800" dirty="0"/>
              <a:t>Identifying nan values and replacing them using imputation methods else we can drop that data point but as our data is less than 100 rows dropping data might cause loss of essential data</a:t>
            </a:r>
          </a:p>
        </p:txBody>
      </p:sp>
      <p:sp>
        <p:nvSpPr>
          <p:cNvPr id="8" name="Arrow: Right 7">
            <a:extLst>
              <a:ext uri="{FF2B5EF4-FFF2-40B4-BE49-F238E27FC236}">
                <a16:creationId xmlns:a16="http://schemas.microsoft.com/office/drawing/2014/main" id="{284569D6-6C63-2A3C-FF4E-31D80C9019CF}"/>
              </a:ext>
            </a:extLst>
          </p:cNvPr>
          <p:cNvSpPr/>
          <p:nvPr/>
        </p:nvSpPr>
        <p:spPr>
          <a:xfrm>
            <a:off x="990600" y="4000500"/>
            <a:ext cx="6858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691477E6-9F7B-D6F9-834D-E895BBB93EA4}"/>
              </a:ext>
            </a:extLst>
          </p:cNvPr>
          <p:cNvPicPr>
            <a:picLocks noChangeAspect="1"/>
          </p:cNvPicPr>
          <p:nvPr/>
        </p:nvPicPr>
        <p:blipFill>
          <a:blip r:embed="rId2"/>
          <a:stretch>
            <a:fillRect/>
          </a:stretch>
        </p:blipFill>
        <p:spPr>
          <a:xfrm>
            <a:off x="4571999" y="495301"/>
            <a:ext cx="5316927" cy="3253364"/>
          </a:xfrm>
          <a:prstGeom prst="rect">
            <a:avLst/>
          </a:prstGeom>
        </p:spPr>
      </p:pic>
      <p:pic>
        <p:nvPicPr>
          <p:cNvPr id="12" name="Picture 11">
            <a:extLst>
              <a:ext uri="{FF2B5EF4-FFF2-40B4-BE49-F238E27FC236}">
                <a16:creationId xmlns:a16="http://schemas.microsoft.com/office/drawing/2014/main" id="{432FED2C-F211-6921-7BE7-6916FCB3339E}"/>
              </a:ext>
            </a:extLst>
          </p:cNvPr>
          <p:cNvPicPr>
            <a:picLocks noChangeAspect="1"/>
          </p:cNvPicPr>
          <p:nvPr/>
        </p:nvPicPr>
        <p:blipFill>
          <a:blip r:embed="rId3"/>
          <a:stretch>
            <a:fillRect/>
          </a:stretch>
        </p:blipFill>
        <p:spPr>
          <a:xfrm>
            <a:off x="7924800" y="5394774"/>
            <a:ext cx="5105400" cy="4673828"/>
          </a:xfrm>
          <a:prstGeom prst="rect">
            <a:avLst/>
          </a:prstGeom>
        </p:spPr>
      </p:pic>
      <p:sp>
        <p:nvSpPr>
          <p:cNvPr id="14" name="TextBox 13">
            <a:extLst>
              <a:ext uri="{FF2B5EF4-FFF2-40B4-BE49-F238E27FC236}">
                <a16:creationId xmlns:a16="http://schemas.microsoft.com/office/drawing/2014/main" id="{5B855361-7A10-0068-9895-BD2635DF0DA6}"/>
              </a:ext>
            </a:extLst>
          </p:cNvPr>
          <p:cNvSpPr txBox="1"/>
          <p:nvPr/>
        </p:nvSpPr>
        <p:spPr>
          <a:xfrm>
            <a:off x="600387" y="6660759"/>
            <a:ext cx="6585457" cy="707886"/>
          </a:xfrm>
          <a:prstGeom prst="rect">
            <a:avLst/>
          </a:prstGeom>
          <a:noFill/>
        </p:spPr>
        <p:txBody>
          <a:bodyPr wrap="none" rtlCol="0">
            <a:spAutoFit/>
          </a:bodyPr>
          <a:lstStyle/>
          <a:p>
            <a:r>
              <a:rPr lang="en-IN" sz="4000" b="1" dirty="0">
                <a:solidFill>
                  <a:srgbClr val="00B050"/>
                </a:solidFill>
              </a:rPr>
              <a:t>After removing Null values</a:t>
            </a:r>
          </a:p>
        </p:txBody>
      </p:sp>
    </p:spTree>
    <p:extLst>
      <p:ext uri="{BB962C8B-B14F-4D97-AF65-F5344CB8AC3E}">
        <p14:creationId xmlns:p14="http://schemas.microsoft.com/office/powerpoint/2010/main" val="1340307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920C680E-1613-5044-74DE-A7F767BCB428}"/>
              </a:ext>
            </a:extLst>
          </p:cNvPr>
          <p:cNvSpPr/>
          <p:nvPr/>
        </p:nvSpPr>
        <p:spPr>
          <a:xfrm>
            <a:off x="990600" y="1104900"/>
            <a:ext cx="6858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D86B593-C0BF-86CA-FC1D-229717B32AE2}"/>
              </a:ext>
            </a:extLst>
          </p:cNvPr>
          <p:cNvSpPr txBox="1"/>
          <p:nvPr/>
        </p:nvSpPr>
        <p:spPr>
          <a:xfrm>
            <a:off x="1905001" y="1072945"/>
            <a:ext cx="11734800" cy="1077218"/>
          </a:xfrm>
          <a:prstGeom prst="rect">
            <a:avLst/>
          </a:prstGeom>
          <a:noFill/>
        </p:spPr>
        <p:txBody>
          <a:bodyPr wrap="square" rtlCol="0">
            <a:spAutoFit/>
          </a:bodyPr>
          <a:lstStyle/>
          <a:p>
            <a:r>
              <a:rPr lang="en-IN" sz="3200" dirty="0"/>
              <a:t>We have to remove outliers in our data which affect our data analysis we can do it using scatter plot and boxplot.</a:t>
            </a:r>
          </a:p>
        </p:txBody>
      </p:sp>
      <p:pic>
        <p:nvPicPr>
          <p:cNvPr id="5" name="Picture 4">
            <a:extLst>
              <a:ext uri="{FF2B5EF4-FFF2-40B4-BE49-F238E27FC236}">
                <a16:creationId xmlns:a16="http://schemas.microsoft.com/office/drawing/2014/main" id="{6FA54411-DD57-D882-B7C6-B60834451D09}"/>
              </a:ext>
            </a:extLst>
          </p:cNvPr>
          <p:cNvPicPr>
            <a:picLocks noChangeAspect="1"/>
          </p:cNvPicPr>
          <p:nvPr/>
        </p:nvPicPr>
        <p:blipFill>
          <a:blip r:embed="rId2"/>
          <a:stretch>
            <a:fillRect/>
          </a:stretch>
        </p:blipFill>
        <p:spPr>
          <a:xfrm>
            <a:off x="1905001" y="2324100"/>
            <a:ext cx="4495799" cy="3551252"/>
          </a:xfrm>
          <a:prstGeom prst="rect">
            <a:avLst/>
          </a:prstGeom>
        </p:spPr>
      </p:pic>
      <p:pic>
        <p:nvPicPr>
          <p:cNvPr id="9" name="Picture 8">
            <a:extLst>
              <a:ext uri="{FF2B5EF4-FFF2-40B4-BE49-F238E27FC236}">
                <a16:creationId xmlns:a16="http://schemas.microsoft.com/office/drawing/2014/main" id="{61255E64-4BFC-8843-F9BE-36017F245751}"/>
              </a:ext>
            </a:extLst>
          </p:cNvPr>
          <p:cNvPicPr>
            <a:picLocks noChangeAspect="1"/>
          </p:cNvPicPr>
          <p:nvPr/>
        </p:nvPicPr>
        <p:blipFill>
          <a:blip r:embed="rId3"/>
          <a:stretch>
            <a:fillRect/>
          </a:stretch>
        </p:blipFill>
        <p:spPr>
          <a:xfrm>
            <a:off x="6934200" y="2476500"/>
            <a:ext cx="7959676" cy="2209800"/>
          </a:xfrm>
          <a:prstGeom prst="rect">
            <a:avLst/>
          </a:prstGeom>
        </p:spPr>
      </p:pic>
      <p:pic>
        <p:nvPicPr>
          <p:cNvPr id="11" name="Picture 10">
            <a:extLst>
              <a:ext uri="{FF2B5EF4-FFF2-40B4-BE49-F238E27FC236}">
                <a16:creationId xmlns:a16="http://schemas.microsoft.com/office/drawing/2014/main" id="{7E5EE09D-87E0-D919-2790-C93169F59F86}"/>
              </a:ext>
            </a:extLst>
          </p:cNvPr>
          <p:cNvPicPr>
            <a:picLocks noChangeAspect="1"/>
          </p:cNvPicPr>
          <p:nvPr/>
        </p:nvPicPr>
        <p:blipFill>
          <a:blip r:embed="rId4"/>
          <a:stretch>
            <a:fillRect/>
          </a:stretch>
        </p:blipFill>
        <p:spPr>
          <a:xfrm>
            <a:off x="7391400" y="5599472"/>
            <a:ext cx="5799323" cy="4412362"/>
          </a:xfrm>
          <a:prstGeom prst="rect">
            <a:avLst/>
          </a:prstGeom>
        </p:spPr>
      </p:pic>
      <p:sp>
        <p:nvSpPr>
          <p:cNvPr id="12" name="TextBox 11">
            <a:extLst>
              <a:ext uri="{FF2B5EF4-FFF2-40B4-BE49-F238E27FC236}">
                <a16:creationId xmlns:a16="http://schemas.microsoft.com/office/drawing/2014/main" id="{3B1843D6-5304-E5F2-2C3D-E7B98BCAE03A}"/>
              </a:ext>
            </a:extLst>
          </p:cNvPr>
          <p:cNvSpPr txBox="1"/>
          <p:nvPr/>
        </p:nvSpPr>
        <p:spPr>
          <a:xfrm>
            <a:off x="7860891" y="5134120"/>
            <a:ext cx="3393878" cy="461665"/>
          </a:xfrm>
          <a:prstGeom prst="rect">
            <a:avLst/>
          </a:prstGeom>
          <a:noFill/>
        </p:spPr>
        <p:txBody>
          <a:bodyPr wrap="none" rtlCol="0">
            <a:spAutoFit/>
          </a:bodyPr>
          <a:lstStyle/>
          <a:p>
            <a:r>
              <a:rPr lang="en-IN" sz="2400" dirty="0">
                <a:solidFill>
                  <a:srgbClr val="92D050"/>
                </a:solidFill>
              </a:rPr>
              <a:t>After removing outliers</a:t>
            </a:r>
          </a:p>
        </p:txBody>
      </p:sp>
    </p:spTree>
    <p:extLst>
      <p:ext uri="{BB962C8B-B14F-4D97-AF65-F5344CB8AC3E}">
        <p14:creationId xmlns:p14="http://schemas.microsoft.com/office/powerpoint/2010/main" val="1539118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Right 1">
            <a:extLst>
              <a:ext uri="{FF2B5EF4-FFF2-40B4-BE49-F238E27FC236}">
                <a16:creationId xmlns:a16="http://schemas.microsoft.com/office/drawing/2014/main" id="{F90869CC-4085-A1ED-8B1E-C5F8886A6CBD}"/>
              </a:ext>
            </a:extLst>
          </p:cNvPr>
          <p:cNvSpPr/>
          <p:nvPr/>
        </p:nvSpPr>
        <p:spPr>
          <a:xfrm>
            <a:off x="990600" y="1104900"/>
            <a:ext cx="6858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8980328-3D15-1E86-56E4-A91492F85AAE}"/>
              </a:ext>
            </a:extLst>
          </p:cNvPr>
          <p:cNvSpPr txBox="1"/>
          <p:nvPr/>
        </p:nvSpPr>
        <p:spPr>
          <a:xfrm>
            <a:off x="1696064" y="972234"/>
            <a:ext cx="9657735" cy="646331"/>
          </a:xfrm>
          <a:prstGeom prst="rect">
            <a:avLst/>
          </a:prstGeom>
          <a:noFill/>
        </p:spPr>
        <p:txBody>
          <a:bodyPr wrap="square">
            <a:spAutoFit/>
          </a:bodyPr>
          <a:lstStyle/>
          <a:p>
            <a:r>
              <a:rPr lang="en-IN" sz="3600" dirty="0"/>
              <a:t>We can also use boxplot to remove outliers. </a:t>
            </a:r>
          </a:p>
        </p:txBody>
      </p:sp>
      <p:pic>
        <p:nvPicPr>
          <p:cNvPr id="6" name="Picture 5">
            <a:extLst>
              <a:ext uri="{FF2B5EF4-FFF2-40B4-BE49-F238E27FC236}">
                <a16:creationId xmlns:a16="http://schemas.microsoft.com/office/drawing/2014/main" id="{5AA89391-95A3-BEA5-846C-519B769BE36A}"/>
              </a:ext>
            </a:extLst>
          </p:cNvPr>
          <p:cNvPicPr>
            <a:picLocks noChangeAspect="1"/>
          </p:cNvPicPr>
          <p:nvPr/>
        </p:nvPicPr>
        <p:blipFill>
          <a:blip r:embed="rId2"/>
          <a:stretch>
            <a:fillRect/>
          </a:stretch>
        </p:blipFill>
        <p:spPr>
          <a:xfrm>
            <a:off x="1660839" y="6246892"/>
            <a:ext cx="7711761" cy="3067118"/>
          </a:xfrm>
          <a:prstGeom prst="rect">
            <a:avLst/>
          </a:prstGeom>
        </p:spPr>
      </p:pic>
      <p:pic>
        <p:nvPicPr>
          <p:cNvPr id="10" name="Picture 9">
            <a:extLst>
              <a:ext uri="{FF2B5EF4-FFF2-40B4-BE49-F238E27FC236}">
                <a16:creationId xmlns:a16="http://schemas.microsoft.com/office/drawing/2014/main" id="{B4BCD067-AD86-C64A-4F50-8566AADAA7DA}"/>
              </a:ext>
            </a:extLst>
          </p:cNvPr>
          <p:cNvPicPr>
            <a:picLocks noChangeAspect="1"/>
          </p:cNvPicPr>
          <p:nvPr/>
        </p:nvPicPr>
        <p:blipFill>
          <a:blip r:embed="rId3"/>
          <a:stretch>
            <a:fillRect/>
          </a:stretch>
        </p:blipFill>
        <p:spPr>
          <a:xfrm>
            <a:off x="1704667" y="2572203"/>
            <a:ext cx="7667933" cy="2318428"/>
          </a:xfrm>
          <a:prstGeom prst="rect">
            <a:avLst/>
          </a:prstGeom>
        </p:spPr>
      </p:pic>
      <p:sp>
        <p:nvSpPr>
          <p:cNvPr id="11" name="TextBox 10">
            <a:extLst>
              <a:ext uri="{FF2B5EF4-FFF2-40B4-BE49-F238E27FC236}">
                <a16:creationId xmlns:a16="http://schemas.microsoft.com/office/drawing/2014/main" id="{D2424691-9CFA-CC2D-7F2F-C7F29D1EC41A}"/>
              </a:ext>
            </a:extLst>
          </p:cNvPr>
          <p:cNvSpPr txBox="1"/>
          <p:nvPr/>
        </p:nvSpPr>
        <p:spPr>
          <a:xfrm>
            <a:off x="1696064" y="1935953"/>
            <a:ext cx="6481454" cy="523220"/>
          </a:xfrm>
          <a:prstGeom prst="rect">
            <a:avLst/>
          </a:prstGeom>
          <a:noFill/>
        </p:spPr>
        <p:txBody>
          <a:bodyPr wrap="none" rtlCol="0">
            <a:spAutoFit/>
          </a:bodyPr>
          <a:lstStyle/>
          <a:p>
            <a:pPr marL="457200" indent="-457200">
              <a:buFont typeface="Arial" panose="020B0604020202020204" pitchFamily="34" charset="0"/>
              <a:buChar char="•"/>
            </a:pPr>
            <a:r>
              <a:rPr lang="en-IN" sz="2800" dirty="0"/>
              <a:t>To check for outliers in each column</a:t>
            </a:r>
          </a:p>
        </p:txBody>
      </p:sp>
      <p:sp>
        <p:nvSpPr>
          <p:cNvPr id="12" name="TextBox 11">
            <a:extLst>
              <a:ext uri="{FF2B5EF4-FFF2-40B4-BE49-F238E27FC236}">
                <a16:creationId xmlns:a16="http://schemas.microsoft.com/office/drawing/2014/main" id="{0F6CB5D7-4E25-DB99-8289-6BE54C010AE4}"/>
              </a:ext>
            </a:extLst>
          </p:cNvPr>
          <p:cNvSpPr txBox="1"/>
          <p:nvPr/>
        </p:nvSpPr>
        <p:spPr>
          <a:xfrm>
            <a:off x="1628884" y="5143500"/>
            <a:ext cx="8048516" cy="1015663"/>
          </a:xfrm>
          <a:prstGeom prst="rect">
            <a:avLst/>
          </a:prstGeom>
          <a:noFill/>
        </p:spPr>
        <p:txBody>
          <a:bodyPr wrap="square" rtlCol="0">
            <a:spAutoFit/>
          </a:bodyPr>
          <a:lstStyle/>
          <a:p>
            <a:pPr marL="342900" indent="-342900">
              <a:buFont typeface="Arial" panose="020B0604020202020204" pitchFamily="34" charset="0"/>
              <a:buChar char="•"/>
            </a:pPr>
            <a:r>
              <a:rPr lang="en-IN" sz="2000" dirty="0"/>
              <a:t>To replace outliers with median of attribute by calculating 25 percentile,75 percentile and </a:t>
            </a:r>
            <a:r>
              <a:rPr lang="en-IN" sz="2000" dirty="0" err="1"/>
              <a:t>iqr</a:t>
            </a:r>
            <a:r>
              <a:rPr lang="en-IN" sz="2000" dirty="0"/>
              <a:t> and then setting the Min and Max and assuming data points outside these are outliers</a:t>
            </a:r>
          </a:p>
        </p:txBody>
      </p:sp>
      <p:pic>
        <p:nvPicPr>
          <p:cNvPr id="14" name="Picture 13">
            <a:extLst>
              <a:ext uri="{FF2B5EF4-FFF2-40B4-BE49-F238E27FC236}">
                <a16:creationId xmlns:a16="http://schemas.microsoft.com/office/drawing/2014/main" id="{D890F314-342D-B415-03A7-08CC40A5DF05}"/>
              </a:ext>
            </a:extLst>
          </p:cNvPr>
          <p:cNvPicPr>
            <a:picLocks noChangeAspect="1"/>
          </p:cNvPicPr>
          <p:nvPr/>
        </p:nvPicPr>
        <p:blipFill>
          <a:blip r:embed="rId4"/>
          <a:stretch>
            <a:fillRect/>
          </a:stretch>
        </p:blipFill>
        <p:spPr>
          <a:xfrm>
            <a:off x="9677400" y="5457185"/>
            <a:ext cx="6518871" cy="4756115"/>
          </a:xfrm>
          <a:prstGeom prst="rect">
            <a:avLst/>
          </a:prstGeom>
        </p:spPr>
      </p:pic>
      <p:sp>
        <p:nvSpPr>
          <p:cNvPr id="15" name="TextBox 14">
            <a:extLst>
              <a:ext uri="{FF2B5EF4-FFF2-40B4-BE49-F238E27FC236}">
                <a16:creationId xmlns:a16="http://schemas.microsoft.com/office/drawing/2014/main" id="{D079144A-FEC1-598E-5D18-8759A2C6CC57}"/>
              </a:ext>
            </a:extLst>
          </p:cNvPr>
          <p:cNvSpPr txBox="1"/>
          <p:nvPr/>
        </p:nvSpPr>
        <p:spPr>
          <a:xfrm>
            <a:off x="13281903" y="7400188"/>
            <a:ext cx="647934" cy="261610"/>
          </a:xfrm>
          <a:prstGeom prst="rect">
            <a:avLst/>
          </a:prstGeom>
          <a:noFill/>
        </p:spPr>
        <p:txBody>
          <a:bodyPr wrap="none" rtlCol="0">
            <a:spAutoFit/>
          </a:bodyPr>
          <a:lstStyle/>
          <a:p>
            <a:r>
              <a:rPr lang="en-IN" sz="1100" dirty="0"/>
              <a:t>median</a:t>
            </a:r>
          </a:p>
        </p:txBody>
      </p:sp>
      <p:sp>
        <p:nvSpPr>
          <p:cNvPr id="20" name="TextBox 19">
            <a:extLst>
              <a:ext uri="{FF2B5EF4-FFF2-40B4-BE49-F238E27FC236}">
                <a16:creationId xmlns:a16="http://schemas.microsoft.com/office/drawing/2014/main" id="{D3B10929-BC36-6455-D06A-3E04593BD473}"/>
              </a:ext>
            </a:extLst>
          </p:cNvPr>
          <p:cNvSpPr txBox="1"/>
          <p:nvPr/>
        </p:nvSpPr>
        <p:spPr>
          <a:xfrm>
            <a:off x="11658600" y="7030856"/>
            <a:ext cx="841897" cy="369332"/>
          </a:xfrm>
          <a:prstGeom prst="rect">
            <a:avLst/>
          </a:prstGeom>
          <a:noFill/>
        </p:spPr>
        <p:txBody>
          <a:bodyPr wrap="none" rtlCol="0">
            <a:spAutoFit/>
          </a:bodyPr>
          <a:lstStyle/>
          <a:p>
            <a:r>
              <a:rPr lang="en-IN" dirty="0"/>
              <a:t>75 per</a:t>
            </a:r>
          </a:p>
        </p:txBody>
      </p:sp>
      <p:sp>
        <p:nvSpPr>
          <p:cNvPr id="21" name="TextBox 20">
            <a:extLst>
              <a:ext uri="{FF2B5EF4-FFF2-40B4-BE49-F238E27FC236}">
                <a16:creationId xmlns:a16="http://schemas.microsoft.com/office/drawing/2014/main" id="{12201A58-94DA-B02B-1954-91B666027F44}"/>
              </a:ext>
            </a:extLst>
          </p:cNvPr>
          <p:cNvSpPr txBox="1"/>
          <p:nvPr/>
        </p:nvSpPr>
        <p:spPr>
          <a:xfrm>
            <a:off x="11658600" y="8007351"/>
            <a:ext cx="841897" cy="369332"/>
          </a:xfrm>
          <a:prstGeom prst="rect">
            <a:avLst/>
          </a:prstGeom>
          <a:noFill/>
        </p:spPr>
        <p:txBody>
          <a:bodyPr wrap="none" rtlCol="0">
            <a:spAutoFit/>
          </a:bodyPr>
          <a:lstStyle/>
          <a:p>
            <a:r>
              <a:rPr lang="en-IN" dirty="0"/>
              <a:t>25 per</a:t>
            </a:r>
          </a:p>
        </p:txBody>
      </p:sp>
      <p:cxnSp>
        <p:nvCxnSpPr>
          <p:cNvPr id="25" name="Straight Arrow Connector 24">
            <a:extLst>
              <a:ext uri="{FF2B5EF4-FFF2-40B4-BE49-F238E27FC236}">
                <a16:creationId xmlns:a16="http://schemas.microsoft.com/office/drawing/2014/main" id="{F58B9A08-74BF-1FC3-AD3D-C2DB454BE6CC}"/>
              </a:ext>
            </a:extLst>
          </p:cNvPr>
          <p:cNvCxnSpPr>
            <a:cxnSpLocks/>
          </p:cNvCxnSpPr>
          <p:nvPr/>
        </p:nvCxnSpPr>
        <p:spPr>
          <a:xfrm>
            <a:off x="14394868" y="7215522"/>
            <a:ext cx="0" cy="97649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FB93253-37C8-75AB-4FF7-0491247165F2}"/>
              </a:ext>
            </a:extLst>
          </p:cNvPr>
          <p:cNvSpPr txBox="1"/>
          <p:nvPr/>
        </p:nvSpPr>
        <p:spPr>
          <a:xfrm>
            <a:off x="14412075" y="7446354"/>
            <a:ext cx="538930" cy="646331"/>
          </a:xfrm>
          <a:prstGeom prst="rect">
            <a:avLst/>
          </a:prstGeom>
          <a:noFill/>
        </p:spPr>
        <p:txBody>
          <a:bodyPr wrap="none" rtlCol="0">
            <a:spAutoFit/>
          </a:bodyPr>
          <a:lstStyle/>
          <a:p>
            <a:r>
              <a:rPr lang="en-IN" dirty="0"/>
              <a:t>IQR</a:t>
            </a:r>
          </a:p>
          <a:p>
            <a:endParaRPr lang="en-IN" dirty="0"/>
          </a:p>
        </p:txBody>
      </p:sp>
      <p:cxnSp>
        <p:nvCxnSpPr>
          <p:cNvPr id="30" name="Straight Arrow Connector 29">
            <a:extLst>
              <a:ext uri="{FF2B5EF4-FFF2-40B4-BE49-F238E27FC236}">
                <a16:creationId xmlns:a16="http://schemas.microsoft.com/office/drawing/2014/main" id="{40FCC05B-42B6-6A8F-3027-74AD9DC83262}"/>
              </a:ext>
            </a:extLst>
          </p:cNvPr>
          <p:cNvCxnSpPr>
            <a:cxnSpLocks/>
          </p:cNvCxnSpPr>
          <p:nvPr/>
        </p:nvCxnSpPr>
        <p:spPr>
          <a:xfrm>
            <a:off x="13329071" y="6054361"/>
            <a:ext cx="0" cy="97649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C5F0DB2D-F646-4494-5453-5E64D0BDB3FB}"/>
              </a:ext>
            </a:extLst>
          </p:cNvPr>
          <p:cNvSpPr txBox="1"/>
          <p:nvPr/>
        </p:nvSpPr>
        <p:spPr>
          <a:xfrm>
            <a:off x="13688671" y="6388013"/>
            <a:ext cx="952505" cy="646331"/>
          </a:xfrm>
          <a:prstGeom prst="rect">
            <a:avLst/>
          </a:prstGeom>
          <a:noFill/>
        </p:spPr>
        <p:txBody>
          <a:bodyPr wrap="none" rtlCol="0">
            <a:spAutoFit/>
          </a:bodyPr>
          <a:lstStyle/>
          <a:p>
            <a:r>
              <a:rPr lang="en-IN" dirty="0"/>
              <a:t>IQR*1.5</a:t>
            </a:r>
          </a:p>
          <a:p>
            <a:endParaRPr lang="en-IN" dirty="0"/>
          </a:p>
        </p:txBody>
      </p:sp>
      <p:cxnSp>
        <p:nvCxnSpPr>
          <p:cNvPr id="32" name="Straight Arrow Connector 31">
            <a:extLst>
              <a:ext uri="{FF2B5EF4-FFF2-40B4-BE49-F238E27FC236}">
                <a16:creationId xmlns:a16="http://schemas.microsoft.com/office/drawing/2014/main" id="{FFF67936-E3F6-7E5D-970B-DE8BE8B17DBF}"/>
              </a:ext>
            </a:extLst>
          </p:cNvPr>
          <p:cNvCxnSpPr>
            <a:cxnSpLocks/>
          </p:cNvCxnSpPr>
          <p:nvPr/>
        </p:nvCxnSpPr>
        <p:spPr>
          <a:xfrm>
            <a:off x="13329071" y="8464469"/>
            <a:ext cx="0" cy="97649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B7993F77-32C5-E176-EEB9-BFBF473E398B}"/>
              </a:ext>
            </a:extLst>
          </p:cNvPr>
          <p:cNvSpPr txBox="1"/>
          <p:nvPr/>
        </p:nvSpPr>
        <p:spPr>
          <a:xfrm>
            <a:off x="13557671" y="8745061"/>
            <a:ext cx="952505" cy="369332"/>
          </a:xfrm>
          <a:prstGeom prst="rect">
            <a:avLst/>
          </a:prstGeom>
          <a:noFill/>
        </p:spPr>
        <p:txBody>
          <a:bodyPr wrap="none" rtlCol="0">
            <a:spAutoFit/>
          </a:bodyPr>
          <a:lstStyle/>
          <a:p>
            <a:r>
              <a:rPr lang="en-IN" dirty="0"/>
              <a:t>IQR*1.5</a:t>
            </a:r>
          </a:p>
        </p:txBody>
      </p:sp>
      <p:pic>
        <p:nvPicPr>
          <p:cNvPr id="35" name="Picture 34">
            <a:extLst>
              <a:ext uri="{FF2B5EF4-FFF2-40B4-BE49-F238E27FC236}">
                <a16:creationId xmlns:a16="http://schemas.microsoft.com/office/drawing/2014/main" id="{8EED253C-E619-1FEA-B550-F88E1B105EE3}"/>
              </a:ext>
            </a:extLst>
          </p:cNvPr>
          <p:cNvPicPr>
            <a:picLocks noChangeAspect="1"/>
          </p:cNvPicPr>
          <p:nvPr/>
        </p:nvPicPr>
        <p:blipFill>
          <a:blip r:embed="rId5"/>
          <a:stretch>
            <a:fillRect/>
          </a:stretch>
        </p:blipFill>
        <p:spPr>
          <a:xfrm>
            <a:off x="9363694" y="1589322"/>
            <a:ext cx="5587311" cy="3923408"/>
          </a:xfrm>
          <a:prstGeom prst="rect">
            <a:avLst/>
          </a:prstGeom>
        </p:spPr>
      </p:pic>
      <p:cxnSp>
        <p:nvCxnSpPr>
          <p:cNvPr id="37" name="Straight Arrow Connector 36">
            <a:extLst>
              <a:ext uri="{FF2B5EF4-FFF2-40B4-BE49-F238E27FC236}">
                <a16:creationId xmlns:a16="http://schemas.microsoft.com/office/drawing/2014/main" id="{42ED14AB-4210-71DE-B798-B1700969790E}"/>
              </a:ext>
            </a:extLst>
          </p:cNvPr>
          <p:cNvCxnSpPr/>
          <p:nvPr/>
        </p:nvCxnSpPr>
        <p:spPr>
          <a:xfrm>
            <a:off x="10747163" y="1954616"/>
            <a:ext cx="12132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6198F5A-3BD3-3B93-33B2-75C715AF57DD}"/>
              </a:ext>
            </a:extLst>
          </p:cNvPr>
          <p:cNvSpPr txBox="1"/>
          <p:nvPr/>
        </p:nvSpPr>
        <p:spPr>
          <a:xfrm>
            <a:off x="10822242" y="2083636"/>
            <a:ext cx="1063112" cy="369332"/>
          </a:xfrm>
          <a:prstGeom prst="rect">
            <a:avLst/>
          </a:prstGeom>
          <a:noFill/>
        </p:spPr>
        <p:txBody>
          <a:bodyPr wrap="none" rtlCol="0">
            <a:spAutoFit/>
          </a:bodyPr>
          <a:lstStyle/>
          <a:p>
            <a:r>
              <a:rPr lang="en-IN" dirty="0"/>
              <a:t>OUTLIER</a:t>
            </a:r>
          </a:p>
        </p:txBody>
      </p:sp>
    </p:spTree>
    <p:extLst>
      <p:ext uri="{BB962C8B-B14F-4D97-AF65-F5344CB8AC3E}">
        <p14:creationId xmlns:p14="http://schemas.microsoft.com/office/powerpoint/2010/main" val="150503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58FF07-47E5-90B9-3811-B6CE1EB46BA7}"/>
              </a:ext>
            </a:extLst>
          </p:cNvPr>
          <p:cNvSpPr txBox="1"/>
          <p:nvPr/>
        </p:nvSpPr>
        <p:spPr>
          <a:xfrm>
            <a:off x="2057400" y="800100"/>
            <a:ext cx="8763000" cy="1384995"/>
          </a:xfrm>
          <a:prstGeom prst="rect">
            <a:avLst/>
          </a:prstGeom>
          <a:noFill/>
        </p:spPr>
        <p:txBody>
          <a:bodyPr wrap="square" rtlCol="0">
            <a:spAutoFit/>
          </a:bodyPr>
          <a:lstStyle/>
          <a:p>
            <a:r>
              <a:rPr lang="en-IN" sz="2800" dirty="0"/>
              <a:t>Visualizing data by reducing dimension using PCA and plotting the projection of data points of 6 dimension on 2d plane</a:t>
            </a:r>
          </a:p>
        </p:txBody>
      </p:sp>
      <p:sp>
        <p:nvSpPr>
          <p:cNvPr id="4" name="Arrow: Right 3">
            <a:extLst>
              <a:ext uri="{FF2B5EF4-FFF2-40B4-BE49-F238E27FC236}">
                <a16:creationId xmlns:a16="http://schemas.microsoft.com/office/drawing/2014/main" id="{0FAA1DC3-01DC-BD4D-6C09-F8401CE56EA3}"/>
              </a:ext>
            </a:extLst>
          </p:cNvPr>
          <p:cNvSpPr/>
          <p:nvPr/>
        </p:nvSpPr>
        <p:spPr>
          <a:xfrm>
            <a:off x="1219200" y="952500"/>
            <a:ext cx="6858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CE474F46-AB14-78B8-6C14-888C55F8F971}"/>
              </a:ext>
            </a:extLst>
          </p:cNvPr>
          <p:cNvPicPr>
            <a:picLocks noChangeAspect="1"/>
          </p:cNvPicPr>
          <p:nvPr/>
        </p:nvPicPr>
        <p:blipFill>
          <a:blip r:embed="rId2"/>
          <a:stretch>
            <a:fillRect/>
          </a:stretch>
        </p:blipFill>
        <p:spPr>
          <a:xfrm>
            <a:off x="9161206" y="2095500"/>
            <a:ext cx="4859594" cy="5609084"/>
          </a:xfrm>
          <a:prstGeom prst="rect">
            <a:avLst/>
          </a:prstGeom>
        </p:spPr>
      </p:pic>
      <p:pic>
        <p:nvPicPr>
          <p:cNvPr id="8" name="Picture 7">
            <a:extLst>
              <a:ext uri="{FF2B5EF4-FFF2-40B4-BE49-F238E27FC236}">
                <a16:creationId xmlns:a16="http://schemas.microsoft.com/office/drawing/2014/main" id="{1EEC4117-1831-25AB-13AE-9328D0F18274}"/>
              </a:ext>
            </a:extLst>
          </p:cNvPr>
          <p:cNvPicPr>
            <a:picLocks noChangeAspect="1"/>
          </p:cNvPicPr>
          <p:nvPr/>
        </p:nvPicPr>
        <p:blipFill>
          <a:blip r:embed="rId3"/>
          <a:stretch>
            <a:fillRect/>
          </a:stretch>
        </p:blipFill>
        <p:spPr>
          <a:xfrm>
            <a:off x="2057400" y="2628900"/>
            <a:ext cx="6594764" cy="5334000"/>
          </a:xfrm>
          <a:prstGeom prst="rect">
            <a:avLst/>
          </a:prstGeom>
        </p:spPr>
      </p:pic>
    </p:spTree>
    <p:extLst>
      <p:ext uri="{BB962C8B-B14F-4D97-AF65-F5344CB8AC3E}">
        <p14:creationId xmlns:p14="http://schemas.microsoft.com/office/powerpoint/2010/main" val="4234500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7F5F8E-ED53-2096-4C28-076ECEC7537A}"/>
              </a:ext>
            </a:extLst>
          </p:cNvPr>
          <p:cNvSpPr txBox="1"/>
          <p:nvPr/>
        </p:nvSpPr>
        <p:spPr>
          <a:xfrm>
            <a:off x="1066800" y="800100"/>
            <a:ext cx="11811000" cy="2246769"/>
          </a:xfrm>
          <a:prstGeom prst="rect">
            <a:avLst/>
          </a:prstGeom>
          <a:noFill/>
        </p:spPr>
        <p:txBody>
          <a:bodyPr wrap="square" rtlCol="0">
            <a:spAutoFit/>
          </a:bodyPr>
          <a:lstStyle/>
          <a:p>
            <a:r>
              <a:rPr lang="en-IN" sz="4400" b="1" u="sng" dirty="0">
                <a:highlight>
                  <a:srgbClr val="C0C0C0"/>
                </a:highlight>
              </a:rPr>
              <a:t>FINAL STEP </a:t>
            </a:r>
            <a:r>
              <a:rPr lang="en-IN" sz="3200" dirty="0"/>
              <a:t>:  IMPLEMENTING ML MODEL FOR PREDICTION AND ANALYSING THE PERFORMANCE OF OUR DATASET</a:t>
            </a:r>
          </a:p>
          <a:p>
            <a:r>
              <a:rPr lang="en-IN" sz="3200" dirty="0"/>
              <a:t>WE ARE USING MULTIPLE REGRESSION TO PREDICT THE FINAL MARKS AS IT IS A REGRESSION TASK.</a:t>
            </a:r>
          </a:p>
        </p:txBody>
      </p:sp>
      <p:pic>
        <p:nvPicPr>
          <p:cNvPr id="4" name="Picture 3">
            <a:extLst>
              <a:ext uri="{FF2B5EF4-FFF2-40B4-BE49-F238E27FC236}">
                <a16:creationId xmlns:a16="http://schemas.microsoft.com/office/drawing/2014/main" id="{65156874-6983-1B46-3DB2-0AB535D57300}"/>
              </a:ext>
            </a:extLst>
          </p:cNvPr>
          <p:cNvPicPr>
            <a:picLocks noChangeAspect="1"/>
          </p:cNvPicPr>
          <p:nvPr/>
        </p:nvPicPr>
        <p:blipFill>
          <a:blip r:embed="rId2"/>
          <a:stretch>
            <a:fillRect/>
          </a:stretch>
        </p:blipFill>
        <p:spPr>
          <a:xfrm>
            <a:off x="1066800" y="5448300"/>
            <a:ext cx="10358088" cy="4690259"/>
          </a:xfrm>
          <a:prstGeom prst="rect">
            <a:avLst/>
          </a:prstGeom>
        </p:spPr>
      </p:pic>
      <p:sp>
        <p:nvSpPr>
          <p:cNvPr id="5" name="TextBox 4">
            <a:extLst>
              <a:ext uri="{FF2B5EF4-FFF2-40B4-BE49-F238E27FC236}">
                <a16:creationId xmlns:a16="http://schemas.microsoft.com/office/drawing/2014/main" id="{8D270A31-1E8E-0B37-493F-C9C0E9831128}"/>
              </a:ext>
            </a:extLst>
          </p:cNvPr>
          <p:cNvSpPr txBox="1"/>
          <p:nvPr/>
        </p:nvSpPr>
        <p:spPr>
          <a:xfrm>
            <a:off x="1981200" y="3204508"/>
            <a:ext cx="12344400" cy="1938992"/>
          </a:xfrm>
          <a:prstGeom prst="rect">
            <a:avLst/>
          </a:prstGeom>
          <a:noFill/>
        </p:spPr>
        <p:txBody>
          <a:bodyPr wrap="square" rtlCol="0">
            <a:spAutoFit/>
          </a:bodyPr>
          <a:lstStyle/>
          <a:p>
            <a:r>
              <a:rPr lang="en-IN" sz="2400" dirty="0"/>
              <a:t>MODEL EVALUATION CAN BE DONE USING R2_SCORE OR RMSE WHICH ARE FAMOUSLY USED METHODS TO KNOW  ACCURACY OF MODEL </a:t>
            </a:r>
          </a:p>
          <a:p>
            <a:r>
              <a:rPr lang="en-IN" sz="2400" dirty="0"/>
              <a:t>AND WE CAN SEE RMSE OF 10 IS NOT A GOOD SIGN INDICATING OUT MODEL IS NOT THAT ACCURATE OR HAS HIGH RATE OR ERROR SO THIS DATA DOESN’T FIT ACCURATELY FOR MULTIPLE REGRESSION ALGORITHM.</a:t>
            </a:r>
          </a:p>
        </p:txBody>
      </p:sp>
      <p:sp>
        <p:nvSpPr>
          <p:cNvPr id="6" name="Arrow: Right 5">
            <a:extLst>
              <a:ext uri="{FF2B5EF4-FFF2-40B4-BE49-F238E27FC236}">
                <a16:creationId xmlns:a16="http://schemas.microsoft.com/office/drawing/2014/main" id="{26A07E73-F8D2-2C35-72C2-B353076486CD}"/>
              </a:ext>
            </a:extLst>
          </p:cNvPr>
          <p:cNvSpPr/>
          <p:nvPr/>
        </p:nvSpPr>
        <p:spPr>
          <a:xfrm>
            <a:off x="1066800" y="3205737"/>
            <a:ext cx="685800"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443245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60</TotalTime>
  <Words>406</Words>
  <Application>Microsoft Office PowerPoint</Application>
  <PresentationFormat>Custom</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Telegraf</vt:lpstr>
      <vt:lpstr>Trebuchet MS</vt:lpstr>
      <vt:lpstr>Arial</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dc:title>
  <cp:lastModifiedBy>Rahul Kotha</cp:lastModifiedBy>
  <cp:revision>6</cp:revision>
  <dcterms:created xsi:type="dcterms:W3CDTF">2006-08-16T00:00:00Z</dcterms:created>
  <dcterms:modified xsi:type="dcterms:W3CDTF">2024-02-17T04:37:32Z</dcterms:modified>
  <dc:identifier>DAFzXv1ytoI</dc:identifier>
</cp:coreProperties>
</file>